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4" r:id="rId2"/>
    <p:sldId id="256" r:id="rId3"/>
    <p:sldId id="266" r:id="rId4"/>
    <p:sldId id="258" r:id="rId5"/>
    <p:sldId id="270" r:id="rId6"/>
    <p:sldId id="277" r:id="rId7"/>
    <p:sldId id="269" r:id="rId8"/>
    <p:sldId id="278" r:id="rId9"/>
    <p:sldId id="273" r:id="rId10"/>
    <p:sldId id="279" r:id="rId11"/>
    <p:sldId id="280" r:id="rId12"/>
    <p:sldId id="262" r:id="rId13"/>
    <p:sldId id="276" r:id="rId14"/>
    <p:sldId id="274" r:id="rId15"/>
    <p:sldId id="281" r:id="rId16"/>
    <p:sldId id="259" r:id="rId17"/>
    <p:sldId id="257" r:id="rId18"/>
    <p:sldId id="260" r:id="rId19"/>
    <p:sldId id="28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pPr/>
              <a:t>06/05/2014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75356" y="243684"/>
            <a:ext cx="62478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Comune di Livorno</a:t>
            </a:r>
          </a:p>
          <a:p>
            <a:pPr algn="ctr"/>
            <a:r>
              <a:rPr lang="it-IT" sz="1400" dirty="0"/>
              <a:t>Conferenza Zonale per l’Istruzione</a:t>
            </a:r>
          </a:p>
          <a:p>
            <a:pPr algn="ctr"/>
            <a:r>
              <a:rPr lang="it-IT" sz="1400" dirty="0"/>
              <a:t>Area Livornese</a:t>
            </a:r>
          </a:p>
          <a:p>
            <a:pPr algn="ctr"/>
            <a:r>
              <a:rPr lang="it-IT" sz="1400" dirty="0"/>
              <a:t>Piano Educativo Zonale</a:t>
            </a:r>
          </a:p>
          <a:p>
            <a:pPr algn="ctr"/>
            <a:r>
              <a:rPr lang="it-IT" sz="1400" dirty="0"/>
              <a:t>con il contributo della Regione Toscana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002" y="419668"/>
            <a:ext cx="609600" cy="10287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0595" y="433136"/>
            <a:ext cx="1612900" cy="1155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695" y="5525084"/>
            <a:ext cx="1168400" cy="101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7424" y="5256336"/>
            <a:ext cx="1104900" cy="11303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81299" y="5589224"/>
            <a:ext cx="38872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 cura del CRED il Satellite                     </a:t>
            </a:r>
          </a:p>
          <a:p>
            <a:pPr algn="ctr"/>
            <a:r>
              <a:rPr lang="it-IT" sz="1400" dirty="0" smtClean="0"/>
              <a:t>Liceo </a:t>
            </a:r>
            <a:r>
              <a:rPr lang="it-IT" sz="1400" dirty="0" err="1"/>
              <a:t>Cecioni</a:t>
            </a:r>
            <a:r>
              <a:rPr lang="it-IT" sz="1400" dirty="0"/>
              <a:t> capofila del progetto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16139" y="1436680"/>
            <a:ext cx="7120196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Livorno, 3 giugno 2013</a:t>
            </a:r>
          </a:p>
          <a:p>
            <a:pPr algn="ctr"/>
            <a:r>
              <a:rPr lang="it-IT" sz="2400" b="1" i="1" dirty="0" smtClean="0"/>
              <a:t>Un </a:t>
            </a:r>
            <a:r>
              <a:rPr lang="it-IT" sz="2400" b="1" i="1" dirty="0"/>
              <a:t>percorso di ricerca-azione in matematica</a:t>
            </a:r>
            <a:endParaRPr lang="it-IT" sz="2400" i="1" dirty="0"/>
          </a:p>
          <a:p>
            <a:pPr algn="ctr"/>
            <a:r>
              <a:rPr lang="it-IT" sz="2400" b="1" i="1" dirty="0"/>
              <a:t>Esperienze per un curricolo verticale</a:t>
            </a:r>
            <a:endParaRPr lang="it-IT" sz="2400" i="1" dirty="0"/>
          </a:p>
          <a:p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844695" y="2780928"/>
            <a:ext cx="7737493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L'area della freccia: </a:t>
            </a:r>
            <a:endParaRPr lang="it-IT" sz="3200" b="1" dirty="0" smtClean="0"/>
          </a:p>
          <a:p>
            <a:pPr algn="ctr"/>
            <a:r>
              <a:rPr lang="it-IT" sz="3200" b="1" dirty="0" smtClean="0"/>
              <a:t>un </a:t>
            </a:r>
            <a:r>
              <a:rPr lang="it-IT" sz="3200" b="1" dirty="0"/>
              <a:t>problema, </a:t>
            </a:r>
            <a:r>
              <a:rPr lang="it-IT" sz="3200" b="1" dirty="0" smtClean="0"/>
              <a:t>tante soluzioni</a:t>
            </a:r>
          </a:p>
          <a:p>
            <a:pPr algn="ctr"/>
            <a:endParaRPr lang="it-IT" sz="3200" b="1" dirty="0" smtClean="0"/>
          </a:p>
          <a:p>
            <a:pPr algn="ctr"/>
            <a:r>
              <a:rPr lang="it-IT" sz="2400" b="1" dirty="0" smtClean="0"/>
              <a:t>Insegnanti:  Tiziana Fornai, Maria Paola Maffei, </a:t>
            </a:r>
          </a:p>
          <a:p>
            <a:pPr algn="ctr"/>
            <a:r>
              <a:rPr lang="it-IT" sz="2400" b="1" dirty="0" smtClean="0"/>
              <a:t>Patrizia </a:t>
            </a:r>
            <a:r>
              <a:rPr lang="it-IT" sz="2400" b="1" dirty="0" err="1" smtClean="0"/>
              <a:t>Nazzi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Dunia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Pedicchio</a:t>
            </a:r>
            <a:r>
              <a:rPr lang="it-IT" sz="2400" b="1" dirty="0" smtClean="0"/>
              <a:t>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93893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Strategie risolutive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05064"/>
            <a:ext cx="8147248" cy="230425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it-IT" sz="4000" dirty="0"/>
              <a:t>4</a:t>
            </a:r>
            <a:r>
              <a:rPr lang="it-IT" sz="40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it-IT" sz="4000" dirty="0">
                <a:solidFill>
                  <a:schemeClr val="tx1">
                    <a:lumMod val="95000"/>
                  </a:schemeClr>
                </a:solidFill>
              </a:rPr>
              <a:t>Divisione in quattro del quadrato iniziale e composizione dei pezzetti di freccia in un quarto di quadrato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83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224" y="392708"/>
            <a:ext cx="61214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320" y="712284"/>
            <a:ext cx="1366698" cy="257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396" y="712284"/>
            <a:ext cx="1288732" cy="257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002" y="3280944"/>
            <a:ext cx="1368152" cy="139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449" y="3288037"/>
            <a:ext cx="1474440" cy="139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32466"/>
            <a:ext cx="616689" cy="11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368" y="3288037"/>
            <a:ext cx="704840" cy="139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78678"/>
            <a:ext cx="670560" cy="62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613915"/>
            <a:ext cx="685408" cy="68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321" y="712284"/>
            <a:ext cx="5184575" cy="519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401" y="648266"/>
            <a:ext cx="2673236" cy="27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32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Strategie risolutive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996952"/>
            <a:ext cx="7772400" cy="3528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sz="2400" dirty="0" smtClean="0"/>
          </a:p>
          <a:p>
            <a:pPr marL="0" indent="0" algn="ctr">
              <a:buNone/>
            </a:pPr>
            <a:r>
              <a:rPr lang="it-IT" sz="3200" dirty="0" smtClean="0"/>
              <a:t>5. Ricomposizione della freccia come differenza tra il quadrato iniziale e quattro triangoli rettangoli che formano rispettivamente un rettangolo (che è metà del quadrato) </a:t>
            </a:r>
            <a:r>
              <a:rPr lang="it-IT" sz="3200" dirty="0"/>
              <a:t> </a:t>
            </a:r>
            <a:r>
              <a:rPr lang="it-IT" sz="3200" dirty="0" smtClean="0"/>
              <a:t>e un quadrato (che è un quarto del quadrato iniziale): l’area della freccia è quindi sempre un quarto del quadrato iniziale.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92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8300"/>
            <a:ext cx="61214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045" y="663990"/>
            <a:ext cx="2657475" cy="521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849" y="663990"/>
            <a:ext cx="265318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riangolo rettangolo 4"/>
          <p:cNvSpPr/>
          <p:nvPr/>
        </p:nvSpPr>
        <p:spPr>
          <a:xfrm rot="16200000">
            <a:off x="1901388" y="3273534"/>
            <a:ext cx="2601771" cy="2612455"/>
          </a:xfrm>
          <a:prstGeom prst="rtTriangl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733" y="3247719"/>
            <a:ext cx="2638302" cy="263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743" y="667087"/>
            <a:ext cx="5253292" cy="52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045" y="697368"/>
            <a:ext cx="2523943" cy="263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riangolo rettangolo 8"/>
          <p:cNvSpPr/>
          <p:nvPr/>
        </p:nvSpPr>
        <p:spPr>
          <a:xfrm rot="10800000">
            <a:off x="1883717" y="702721"/>
            <a:ext cx="2554605" cy="2628900"/>
          </a:xfrm>
          <a:prstGeom prst="rtTriangl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615" y="702720"/>
            <a:ext cx="2657475" cy="51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riangolo rettangolo 10"/>
          <p:cNvSpPr/>
          <p:nvPr/>
        </p:nvSpPr>
        <p:spPr>
          <a:xfrm rot="16200000">
            <a:off x="3220340" y="1954944"/>
            <a:ext cx="5161918" cy="2657472"/>
          </a:xfrm>
          <a:prstGeom prst="rt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8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914400"/>
          </a:xfrm>
        </p:spPr>
        <p:txBody>
          <a:bodyPr/>
          <a:lstStyle/>
          <a:p>
            <a:pPr algn="ctr"/>
            <a:r>
              <a:rPr lang="it-IT" dirty="0" smtClean="0"/>
              <a:t>Strategie risolutive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01008"/>
            <a:ext cx="8003232" cy="309634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it-IT" sz="4000" dirty="0" smtClean="0"/>
              <a:t>6. Divisione </a:t>
            </a:r>
            <a:r>
              <a:rPr lang="it-IT" sz="4000" dirty="0"/>
              <a:t>in quadratini e conteggio dei quadratini che rimangono fuori dalla freccia</a:t>
            </a:r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336" y="1432600"/>
            <a:ext cx="1634440" cy="16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71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Tentativi di risoluzione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1440160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it-IT" sz="3200" dirty="0"/>
              <a:t>Si simmetrizza la figura data ottenendo un rombo (rosso) ed un quadrato (giallo); poi si tenta di procedere per differenza (?) </a:t>
            </a:r>
            <a:endParaRPr lang="it-IT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473" y="2708920"/>
            <a:ext cx="2951163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01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Tentativi di risoluzione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pPr marL="68580" indent="0" algn="ctr">
              <a:buNone/>
            </a:pPr>
            <a:r>
              <a:rPr lang="it-IT" dirty="0" smtClean="0"/>
              <a:t>Si divide la freccia in tre triangoli: uno isoscele e due ottusangoli; poi si cerca di trovare le aree dei tre triangoli.</a:t>
            </a:r>
            <a:endParaRPr lang="it-IT" dirty="0"/>
          </a:p>
        </p:txBody>
      </p:sp>
      <p:pic>
        <p:nvPicPr>
          <p:cNvPr id="5123" name="Picture 3" descr="G:\DCIM\107NIKON\DSCN4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16736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3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reazione dei ragazzi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r>
              <a:rPr lang="it-IT" dirty="0" smtClean="0"/>
              <a:t>Entusiasmo per attività di gruppo.</a:t>
            </a:r>
          </a:p>
          <a:p>
            <a:pPr marL="68580" indent="0">
              <a:buNone/>
            </a:pPr>
            <a:endParaRPr lang="it-IT" dirty="0" smtClean="0"/>
          </a:p>
          <a:p>
            <a:r>
              <a:rPr lang="it-IT" dirty="0" smtClean="0"/>
              <a:t>Attività percepita come gioco (fuori da un contesto di valutazione).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Maggiore motivazione rispetto al solito e da parte di un maggior numero di alunni.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2591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Nostre riflessioni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12776"/>
            <a:ext cx="8102390" cy="33843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Il lavoro presentato come gioco ha motivato anche gli alunni solitamente meno partecipi.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</a:t>
            </a:r>
            <a:r>
              <a:rPr lang="it-IT" dirty="0" smtClean="0"/>
              <a:t>li alunni che in genere sono più in difficoltà hanno avuto idee originali.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Nella fase di discussione finale gli allievi si sono resi conto della varietà di processi risolutivi.</a:t>
            </a:r>
          </a:p>
          <a:p>
            <a:pPr marL="0" indent="0">
              <a:buNone/>
            </a:pPr>
            <a:endParaRPr lang="it-IT" dirty="0" smtClean="0"/>
          </a:p>
          <a:p>
            <a:pPr marL="0" lvl="0" indent="0">
              <a:buClr>
                <a:srgbClr val="2F5897"/>
              </a:buClr>
              <a:buNone/>
            </a:pPr>
            <a:r>
              <a:rPr lang="it-IT" dirty="0" smtClean="0"/>
              <a:t>Ci </a:t>
            </a:r>
            <a:r>
              <a:rPr lang="it-IT" dirty="0"/>
              <a:t>s</a:t>
            </a:r>
            <a:r>
              <a:rPr lang="it-IT" dirty="0" smtClean="0"/>
              <a:t>iamo </a:t>
            </a:r>
            <a:r>
              <a:rPr lang="it-IT" dirty="0"/>
              <a:t>resi conto che il dover argomentare la strategia risolutiva stimola gli alunni all’uso di un linguaggio specifico più corretto. I ragazzi scoprono inoltre un aspetto diverso della matematica che non è solo fare calcoli.</a:t>
            </a:r>
          </a:p>
          <a:p>
            <a:pPr marL="0" indent="0">
              <a:buNone/>
            </a:pPr>
            <a:endParaRPr lang="it-IT" dirty="0"/>
          </a:p>
          <a:p>
            <a:pPr marL="0" lvl="0" indent="0">
              <a:buClr>
                <a:srgbClr val="2F5897"/>
              </a:buClr>
              <a:buNone/>
            </a:pPr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467544" y="1340768"/>
            <a:ext cx="8352928" cy="35283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circolare a destra 6"/>
          <p:cNvSpPr/>
          <p:nvPr/>
        </p:nvSpPr>
        <p:spPr>
          <a:xfrm>
            <a:off x="0" y="4509120"/>
            <a:ext cx="971600" cy="151216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71600" y="5085184"/>
            <a:ext cx="774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metodologia basata sulla proposta di problemi che richiedano esplorazione e permettano strategie diverse e personali si è rivelata efficace e ci ha fatto riflettere sulla necessità di utilizzarla più spesso. </a:t>
            </a:r>
          </a:p>
        </p:txBody>
      </p:sp>
    </p:spTree>
    <p:extLst>
      <p:ext uri="{BB962C8B-B14F-4D97-AF65-F5344CB8AC3E}">
        <p14:creationId xmlns:p14="http://schemas.microsoft.com/office/powerpoint/2010/main" xmlns="" val="69305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479551"/>
            <a:ext cx="7772400" cy="511780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it-IT" dirty="0" smtClean="0"/>
          </a:p>
          <a:p>
            <a:pPr marL="68580" indent="0" algn="ctr">
              <a:buNone/>
            </a:pPr>
            <a:r>
              <a:rPr lang="it-IT" sz="3600" dirty="0" smtClean="0"/>
              <a:t>Fornai Tiziana</a:t>
            </a:r>
          </a:p>
          <a:p>
            <a:pPr marL="68580" indent="0" algn="ctr">
              <a:buNone/>
            </a:pPr>
            <a:endParaRPr lang="it-IT" sz="3600" dirty="0" smtClean="0"/>
          </a:p>
          <a:p>
            <a:pPr marL="68580" indent="0" algn="ctr">
              <a:buNone/>
            </a:pPr>
            <a:r>
              <a:rPr lang="it-IT" sz="3600" dirty="0" smtClean="0"/>
              <a:t>Maffei Maria Paola</a:t>
            </a:r>
          </a:p>
          <a:p>
            <a:pPr marL="68580" indent="0" algn="ctr">
              <a:buNone/>
            </a:pPr>
            <a:endParaRPr lang="it-IT" sz="3600" dirty="0" smtClean="0"/>
          </a:p>
          <a:p>
            <a:pPr marL="68580" indent="0" algn="ctr">
              <a:buNone/>
            </a:pPr>
            <a:r>
              <a:rPr lang="it-IT" sz="3600" dirty="0" err="1" smtClean="0"/>
              <a:t>Nazzi</a:t>
            </a:r>
            <a:r>
              <a:rPr lang="it-IT" sz="3600" dirty="0" smtClean="0"/>
              <a:t> Patrizia</a:t>
            </a:r>
          </a:p>
          <a:p>
            <a:pPr marL="68580" indent="0" algn="ctr">
              <a:buNone/>
            </a:pPr>
            <a:endParaRPr lang="it-IT" sz="3600" dirty="0" smtClean="0"/>
          </a:p>
          <a:p>
            <a:pPr marL="68580" indent="0" algn="ctr">
              <a:buNone/>
            </a:pPr>
            <a:r>
              <a:rPr lang="it-IT" sz="3600" dirty="0" err="1" smtClean="0"/>
              <a:t>Pedicchio</a:t>
            </a:r>
            <a:r>
              <a:rPr lang="it-IT" sz="3600" dirty="0" smtClean="0"/>
              <a:t> </a:t>
            </a:r>
            <a:r>
              <a:rPr lang="it-IT" sz="3600" dirty="0" err="1" smtClean="0"/>
              <a:t>Dunia</a:t>
            </a:r>
            <a:endParaRPr lang="it-IT" sz="36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1971401" y="1202552"/>
            <a:ext cx="16324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lvl="0" algn="ctr">
              <a:spcBef>
                <a:spcPts val="700"/>
              </a:spcBef>
              <a:buClr>
                <a:srgbClr val="DBF5F9"/>
              </a:buClr>
              <a:buSzPct val="95000"/>
            </a:pPr>
            <a:r>
              <a:rPr lang="it-IT" sz="3000" dirty="0">
                <a:solidFill>
                  <a:prstClr val="white"/>
                </a:solidFill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xmlns="" val="28862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xit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8" presetClass="exit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66868" y="260648"/>
            <a:ext cx="5105400" cy="2304256"/>
          </a:xfrm>
        </p:spPr>
        <p:txBody>
          <a:bodyPr/>
          <a:lstStyle/>
          <a:p>
            <a:r>
              <a:rPr lang="it-IT" dirty="0" smtClean="0"/>
              <a:t>L’area della freccia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54442" y="2636912"/>
            <a:ext cx="5114778" cy="3744416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/>
              <a:t>Lavoro a gruppi in alcune classi quarte della scuola primaria Carlo Bini.</a:t>
            </a:r>
          </a:p>
          <a:p>
            <a:pPr algn="just"/>
            <a:r>
              <a:rPr lang="it-IT" sz="2800" dirty="0" smtClean="0"/>
              <a:t>Lavoro a gruppi o a coppie in alcune classi seconde delle scuole secondarie di primo grado Michelangelo (Livorno) e Anchise Picchi (Collesalvetti).</a:t>
            </a:r>
          </a:p>
        </p:txBody>
      </p:sp>
    </p:spTree>
    <p:extLst>
      <p:ext uri="{BB962C8B-B14F-4D97-AF65-F5344CB8AC3E}">
        <p14:creationId xmlns:p14="http://schemas.microsoft.com/office/powerpoint/2010/main" xmlns="" val="42355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L’area della freccia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1688" y="1700808"/>
            <a:ext cx="8058744" cy="48245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Viene fornito il seguente problema da risolvere: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All’interno di un quadrato 4cm x 4cm, viene disegnata una freccia congiungendo i vertici della base con il punto medio del lato opposto e poi gli stessi vertici con il centro del quadrato. Qual è l’area della freccia?</a:t>
            </a:r>
          </a:p>
          <a:p>
            <a:pPr marL="0" indent="0" algn="just">
              <a:buNone/>
            </a:pPr>
            <a:r>
              <a:rPr lang="it-IT" dirty="0" smtClean="0"/>
              <a:t>Viene richiesto anche di argomentare il processo risolutivo.</a:t>
            </a:r>
          </a:p>
          <a:p>
            <a:pPr marL="0" indent="0" algn="just">
              <a:buNone/>
            </a:pPr>
            <a:r>
              <a:rPr lang="it-IT" dirty="0" smtClean="0"/>
              <a:t>Al termine del lavoro degli alunni, l’insegnante guida la discussione riassumendo e confrontando le varie strategie adottate.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L’intera attività è stata svolta in due ore di tempo.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67544" y="2276872"/>
            <a:ext cx="7239000" cy="37444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Font typeface="Wingdings 2"/>
              <a:buNone/>
            </a:pPr>
            <a:endParaRPr lang="it-IT" dirty="0" smtClean="0"/>
          </a:p>
          <a:p>
            <a:pPr marL="0" indent="0" algn="just">
              <a:buFont typeface="Wingdings 2"/>
              <a:buNone/>
            </a:pPr>
            <a:endParaRPr lang="it-IT" dirty="0"/>
          </a:p>
          <a:p>
            <a:pPr marL="0" indent="0" algn="just">
              <a:buFont typeface="Wingdings 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276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0872" y="392048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Strategie risolutive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89040"/>
            <a:ext cx="8075240" cy="2666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/>
              <a:t>1. Differenza tra l’area del quadrato e le aree dei tre triangoli «esterni» </a:t>
            </a:r>
          </a:p>
          <a:p>
            <a:pPr marL="0" indent="0">
              <a:buNone/>
            </a:pPr>
            <a:endParaRPr lang="it-IT" sz="4400" dirty="0" smtClean="0"/>
          </a:p>
          <a:p>
            <a:pPr marL="0" indent="0">
              <a:buNone/>
            </a:pPr>
            <a:endParaRPr lang="it-IT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912" y="1313776"/>
            <a:ext cx="1911152" cy="19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43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935" y="368935"/>
            <a:ext cx="6120130" cy="6120130"/>
          </a:xfrm>
          <a:prstGeom prst="rect">
            <a:avLst/>
          </a:prstGeom>
        </p:spPr>
      </p:pic>
      <p:sp>
        <p:nvSpPr>
          <p:cNvPr id="3" name="Triangolo rettangolo 2"/>
          <p:cNvSpPr/>
          <p:nvPr/>
        </p:nvSpPr>
        <p:spPr>
          <a:xfrm rot="5400000">
            <a:off x="634125" y="1931398"/>
            <a:ext cx="5232397" cy="26433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4" name="Triangolo rettangolo 3"/>
          <p:cNvSpPr/>
          <p:nvPr/>
        </p:nvSpPr>
        <p:spPr>
          <a:xfrm rot="10800000">
            <a:off x="4572000" y="636873"/>
            <a:ext cx="2569210" cy="5232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5" name="Triangolo isoscele 4"/>
          <p:cNvSpPr/>
          <p:nvPr/>
        </p:nvSpPr>
        <p:spPr>
          <a:xfrm>
            <a:off x="1928648" y="3265773"/>
            <a:ext cx="5212562" cy="2603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54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Strategie risolutive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93096"/>
            <a:ext cx="843528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/>
              <a:t>2. Differenza tra le aree di due triangoli isosceli</a:t>
            </a:r>
            <a:endParaRPr lang="it-I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656" y="1357536"/>
            <a:ext cx="1927448" cy="19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63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935" y="368935"/>
            <a:ext cx="6120130" cy="6120130"/>
          </a:xfrm>
          <a:prstGeom prst="rect">
            <a:avLst/>
          </a:prstGeom>
        </p:spPr>
      </p:pic>
      <p:sp>
        <p:nvSpPr>
          <p:cNvPr id="6" name="Triangolo isoscele 5"/>
          <p:cNvSpPr/>
          <p:nvPr/>
        </p:nvSpPr>
        <p:spPr>
          <a:xfrm>
            <a:off x="1962150" y="646088"/>
            <a:ext cx="5219700" cy="5207000"/>
          </a:xfrm>
          <a:prstGeom prst="triangle">
            <a:avLst>
              <a:gd name="adj" fmla="val 50292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riangolo isoscele 6"/>
          <p:cNvSpPr/>
          <p:nvPr/>
        </p:nvSpPr>
        <p:spPr>
          <a:xfrm>
            <a:off x="1962150" y="3313480"/>
            <a:ext cx="5219700" cy="2578100"/>
          </a:xfrm>
          <a:prstGeom prst="triangle">
            <a:avLst>
              <a:gd name="adj" fmla="val 49802"/>
            </a:avLst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3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Strategie risolutive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149080"/>
            <a:ext cx="8291264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smtClean="0"/>
              <a:t>3. Somma delle aree dei triangoli ottusangoli congruenti</a:t>
            </a:r>
            <a:endParaRPr lang="it-I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38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68300"/>
            <a:ext cx="61214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riangolo isoscele 4"/>
          <p:cNvSpPr/>
          <p:nvPr/>
        </p:nvSpPr>
        <p:spPr>
          <a:xfrm rot="7007520">
            <a:off x="865582" y="2940643"/>
            <a:ext cx="5812670" cy="1202076"/>
          </a:xfrm>
          <a:prstGeom prst="triangle">
            <a:avLst>
              <a:gd name="adj" fmla="val 39481"/>
            </a:avLst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riangolo isoscele 5"/>
          <p:cNvSpPr/>
          <p:nvPr/>
        </p:nvSpPr>
        <p:spPr>
          <a:xfrm rot="14579090">
            <a:off x="2412848" y="2945101"/>
            <a:ext cx="5826681" cy="1233900"/>
          </a:xfrm>
          <a:prstGeom prst="triangle">
            <a:avLst>
              <a:gd name="adj" fmla="val 59504"/>
            </a:avLst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4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518</TotalTime>
  <Words>555</Words>
  <Application>Microsoft Office PowerPoint</Application>
  <PresentationFormat>Presentazione su schermo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Metro</vt:lpstr>
      <vt:lpstr>Diapositiva 1</vt:lpstr>
      <vt:lpstr>L’area della freccia</vt:lpstr>
      <vt:lpstr>L’area della freccia</vt:lpstr>
      <vt:lpstr>Strategie risolutive</vt:lpstr>
      <vt:lpstr>Diapositiva 5</vt:lpstr>
      <vt:lpstr>Strategie risolutive</vt:lpstr>
      <vt:lpstr>Diapositiva 7</vt:lpstr>
      <vt:lpstr>Strategie risolutive</vt:lpstr>
      <vt:lpstr>Diapositiva 9</vt:lpstr>
      <vt:lpstr>Strategie risolutive</vt:lpstr>
      <vt:lpstr>Diapositiva 11</vt:lpstr>
      <vt:lpstr>Strategie risolutive</vt:lpstr>
      <vt:lpstr>Diapositiva 13</vt:lpstr>
      <vt:lpstr>Strategie risolutive</vt:lpstr>
      <vt:lpstr>Tentativi di risoluzione</vt:lpstr>
      <vt:lpstr>Tentativi di risoluzione</vt:lpstr>
      <vt:lpstr>La reazione dei ragazzi</vt:lpstr>
      <vt:lpstr>Nostre riflessioni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L’area della freccia</dc:title>
  <dc:creator>Tizy</dc:creator>
  <cp:lastModifiedBy>Lucia</cp:lastModifiedBy>
  <cp:revision>70</cp:revision>
  <dcterms:created xsi:type="dcterms:W3CDTF">2013-04-08T15:56:27Z</dcterms:created>
  <dcterms:modified xsi:type="dcterms:W3CDTF">2014-05-05T22:57:32Z</dcterms:modified>
</cp:coreProperties>
</file>